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302" r:id="rId3"/>
    <p:sldId id="278" r:id="rId4"/>
    <p:sldId id="266" r:id="rId5"/>
    <p:sldId id="304" r:id="rId6"/>
    <p:sldId id="269" r:id="rId7"/>
    <p:sldId id="305" r:id="rId8"/>
    <p:sldId id="307" r:id="rId9"/>
    <p:sldId id="308" r:id="rId10"/>
    <p:sldId id="306" r:id="rId11"/>
    <p:sldId id="309" r:id="rId12"/>
    <p:sldId id="310" r:id="rId13"/>
    <p:sldId id="312" r:id="rId14"/>
    <p:sldId id="313" r:id="rId15"/>
    <p:sldId id="315" r:id="rId16"/>
    <p:sldId id="316" r:id="rId17"/>
    <p:sldId id="314" r:id="rId18"/>
    <p:sldId id="317" r:id="rId19"/>
    <p:sldId id="319" r:id="rId20"/>
    <p:sldId id="318" r:id="rId21"/>
    <p:sldId id="323" r:id="rId22"/>
    <p:sldId id="320" r:id="rId23"/>
    <p:sldId id="321" r:id="rId24"/>
    <p:sldId id="324" r:id="rId25"/>
    <p:sldId id="322" r:id="rId26"/>
    <p:sldId id="333" r:id="rId27"/>
    <p:sldId id="326" r:id="rId28"/>
    <p:sldId id="327" r:id="rId29"/>
    <p:sldId id="329" r:id="rId30"/>
    <p:sldId id="330" r:id="rId31"/>
    <p:sldId id="331" r:id="rId32"/>
    <p:sldId id="328" r:id="rId33"/>
    <p:sldId id="332" r:id="rId34"/>
    <p:sldId id="334" r:id="rId35"/>
    <p:sldId id="335" r:id="rId36"/>
    <p:sldId id="336" r:id="rId37"/>
    <p:sldId id="337" r:id="rId38"/>
    <p:sldId id="277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68E"/>
    <a:srgbClr val="706259"/>
    <a:srgbClr val="726963"/>
    <a:srgbClr val="352E28"/>
    <a:srgbClr val="070807"/>
    <a:srgbClr val="C0167A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4634"/>
  </p:normalViewPr>
  <p:slideViewPr>
    <p:cSldViewPr snapToGrid="0" snapToObjects="1">
      <p:cViewPr varScale="1">
        <p:scale>
          <a:sx n="146" d="100"/>
          <a:sy n="14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6ABEF7-4FDF-CC47-977E-2D1E711470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CC7EA5-7308-724E-A611-BE445D541743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27862" y="354586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25667" y="425074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2E5F-CF8E-5C4E-9AE9-ED7BF4B88D37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95" y="127320"/>
            <a:ext cx="1678327" cy="863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48347-3D39-444E-AC4D-5CF36F774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988" y="-1"/>
            <a:ext cx="9181976" cy="48912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EC2490-3E4A-EC4D-9B03-86650ABEFC08}"/>
              </a:ext>
            </a:extLst>
          </p:cNvPr>
          <p:cNvSpPr/>
          <p:nvPr userDrawn="1"/>
        </p:nvSpPr>
        <p:spPr>
          <a:xfrm>
            <a:off x="-1" y="3499945"/>
            <a:ext cx="9162989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020FCA-EEE3-E940-9C69-07C476895DCA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9BC7A-5ABE-E842-924B-C8924FDD626A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875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875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CC384A-F7C8-994E-A905-9EB8158CF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D6927-C70E-1A44-BF67-9BA3E555F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51435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3D3128-577A-9946-90EF-9E9F16C5FFE3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93189F-FA73-CB40-AFE6-B9BD50D1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CE3DA4-C5F9-2040-85C1-8270D5B0918B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BCC96-74AD-6D4E-B0B4-D11430C6C140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14852-C15D-554A-951F-98A47C366526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514B4-8530-6246-8CDC-78282607130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87CA09-4C96-1741-90DC-0AEE6703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002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20AB016-71A0-3640-95C6-45A16CDCD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002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CD9C6-C79C-FC4D-BBB0-53AAB6AA8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3" cy="4910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560CE-71D4-A549-969F-9E1091AD4316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8F52C9-BE9A-2A48-BD58-FA1B8E48D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76E022-A148-3940-8D1D-D2C714B1D7EA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2EF33-B283-DD4D-B393-872F572B7B47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AF642-6529-EF48-896A-77E241CF6BEC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1FA23-955D-4244-8B78-4409AEA56E1D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204C49-FBB0-974B-B9F1-3E53BDBB9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002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A7276A4-2795-084C-B6BE-61E457D87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002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9580F-1704-494C-8CB1-D03C39C36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604" r="4494"/>
          <a:stretch/>
        </p:blipFill>
        <p:spPr>
          <a:xfrm>
            <a:off x="-1" y="-28295"/>
            <a:ext cx="9144002" cy="489137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E179FA-9094-FE4E-8DC5-D64712AEFEA4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8E673B-D01F-D546-A78C-DE34841F9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E1BF10-FAE4-C74E-9A4B-26265F9DBB4D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8FB75-2E60-7143-8C13-C4FE6976EFF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19C74-1965-7547-B6F7-A0AB3C902503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210AC-9D3A-3043-9BE5-33BC9F84EED0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010F6C-DB72-104B-8FD7-511D5620E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383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8930BC9-2B3C-3049-8EEA-EEB110336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383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EEA7C0-B7C7-E14C-9E14-61AFB2C4629B}"/>
              </a:ext>
            </a:extLst>
          </p:cNvPr>
          <p:cNvSpPr/>
          <p:nvPr userDrawn="1"/>
        </p:nvSpPr>
        <p:spPr>
          <a:xfrm>
            <a:off x="0" y="4452730"/>
            <a:ext cx="9144000" cy="690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50735-9869-264A-AB45-18A7F50CA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8" y="-1"/>
            <a:ext cx="8666922" cy="51435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1CBCFE-A38D-524A-BD78-E92FE8EF4693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AB8D18-C292-F241-87BE-0E1205C73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5066-BA0D-8040-9843-7AA8846165E1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D851-3674-6644-8B2A-47BB9CB227A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ACD67-FF67-D542-AF15-E470BD89D351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8CC49-7A2D-234A-9F70-84709A7C467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94772B-17D3-544A-A5E3-A0078E95C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4EB8D9-3612-7C41-B72C-ABAB103B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A6DA8-4D90-5F41-BBA6-FC29D8D143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92" b="4965"/>
          <a:stretch/>
        </p:blipFill>
        <p:spPr>
          <a:xfrm>
            <a:off x="136462" y="-6968"/>
            <a:ext cx="9007538" cy="48680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1CBCFE-A38D-524A-BD78-E92FE8EF4693}"/>
              </a:ext>
            </a:extLst>
          </p:cNvPr>
          <p:cNvSpPr/>
          <p:nvPr userDrawn="1"/>
        </p:nvSpPr>
        <p:spPr>
          <a:xfrm>
            <a:off x="-1" y="3499945"/>
            <a:ext cx="907542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AB8D18-C292-F241-87BE-0E1205C73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5066-BA0D-8040-9843-7AA8846165E1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D851-3674-6644-8B2A-47BB9CB227A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ACD67-FF67-D542-AF15-E470BD89D351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8CC49-7A2D-234A-9F70-84709A7C467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94772B-17D3-544A-A5E3-A0078E95C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4EB8D9-3612-7C41-B72C-ABAB103B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3BC79C-3A0C-5F45-8A15-CA56040C41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610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289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D4B42-75CC-3149-B26F-7DFFEFB690D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485" y="4573830"/>
            <a:ext cx="1539033" cy="5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7" r:id="rId5"/>
    <p:sldLayoutId id="2147483676" r:id="rId6"/>
    <p:sldLayoutId id="2147483678" r:id="rId7"/>
    <p:sldLayoutId id="2147483675" r:id="rId8"/>
    <p:sldLayoutId id="2147483666" r:id="rId9"/>
    <p:sldLayoutId id="214748366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726963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hyperlink" Target="https://www.google.com/url?sa=i&amp;url=https%3A%2F%2Fmedium.com%2Fgoogle-cloud%2Fyoutube-8m-on-ai-platform-f0a0f8688ce9&amp;psig=AOvVaw1QTkircwSf15CIApnyC9q0&amp;ust=1600174145271000&amp;source=images&amp;cd=vfe&amp;ved=0CAIQjRxqFwoTCNifzrDX6OsCFQAAAAAdAAAAABAD" TargetMode="Externa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D1C64-E981-E94D-B7A7-081C432EC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5865"/>
            <a:ext cx="8533750" cy="701450"/>
          </a:xfrm>
        </p:spPr>
        <p:txBody>
          <a:bodyPr>
            <a:noAutofit/>
          </a:bodyPr>
          <a:lstStyle/>
          <a:p>
            <a:r>
              <a:rPr lang="en-US" dirty="0"/>
              <a:t>AI on Google Could	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FE3839-99B2-9C42-AB89-2D69A2B74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50743"/>
            <a:ext cx="8533750" cy="536622"/>
          </a:xfrm>
        </p:spPr>
        <p:txBody>
          <a:bodyPr>
            <a:noAutofit/>
          </a:bodyPr>
          <a:lstStyle/>
          <a:p>
            <a:r>
              <a:rPr lang="en-US" dirty="0"/>
              <a:t>Insight Intelligent Apps Guild 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940B-758A-874F-AA71-6FC6CE4A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TPU Offerings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4AC88F2E-0C2C-B942-8395-DFA6C06B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556" y="985838"/>
            <a:ext cx="7422639" cy="2935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82C5F-C0BA-6941-95D1-E0E9E15E98B3}"/>
              </a:ext>
            </a:extLst>
          </p:cNvPr>
          <p:cNvSpPr txBox="1"/>
          <p:nvPr/>
        </p:nvSpPr>
        <p:spPr>
          <a:xfrm>
            <a:off x="2403746" y="4007621"/>
            <a:ext cx="4336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Run </a:t>
            </a:r>
            <a:r>
              <a:rPr lang="en-US" dirty="0" err="1"/>
              <a:t>Tensorflow</a:t>
            </a:r>
            <a:r>
              <a:rPr lang="en-US" dirty="0"/>
              <a:t> Light and </a:t>
            </a:r>
            <a:r>
              <a:rPr lang="en-US" dirty="0" err="1"/>
              <a:t>AutoML</a:t>
            </a:r>
            <a:r>
              <a:rPr lang="en-US" dirty="0"/>
              <a:t> models on the edge.</a:t>
            </a:r>
          </a:p>
        </p:txBody>
      </p:sp>
    </p:spTree>
    <p:extLst>
      <p:ext uri="{BB962C8B-B14F-4D97-AF65-F5344CB8AC3E}">
        <p14:creationId xmlns:p14="http://schemas.microsoft.com/office/powerpoint/2010/main" val="199643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532-9BC1-964E-8138-4E4BBC957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20303" cy="701450"/>
          </a:xfrm>
        </p:spPr>
        <p:txBody>
          <a:bodyPr>
            <a:noAutofit/>
          </a:bodyPr>
          <a:lstStyle/>
          <a:p>
            <a:r>
              <a:rPr lang="en-US" dirty="0"/>
              <a:t>Google Cloud AI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8920-1105-B247-87B7-AE2CA7292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20303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997-0E79-4F4C-8A1C-5EAA3AF9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AI Tools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BEE4C1-A241-EB4D-BD49-BE837F4CF175}"/>
              </a:ext>
            </a:extLst>
          </p:cNvPr>
          <p:cNvCxnSpPr>
            <a:cxnSpLocks/>
          </p:cNvCxnSpPr>
          <p:nvPr/>
        </p:nvCxnSpPr>
        <p:spPr>
          <a:xfrm>
            <a:off x="1053737" y="1789801"/>
            <a:ext cx="7036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1D85BC-CE60-8043-98A7-7BA84C3A2B32}"/>
              </a:ext>
            </a:extLst>
          </p:cNvPr>
          <p:cNvSpPr txBox="1"/>
          <p:nvPr/>
        </p:nvSpPr>
        <p:spPr>
          <a:xfrm>
            <a:off x="399679" y="1270744"/>
            <a:ext cx="13081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C6956-86E4-3E4E-B7E7-C052A345B644}"/>
              </a:ext>
            </a:extLst>
          </p:cNvPr>
          <p:cNvSpPr txBox="1"/>
          <p:nvPr/>
        </p:nvSpPr>
        <p:spPr>
          <a:xfrm>
            <a:off x="7320757" y="1270744"/>
            <a:ext cx="1539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5BE47-0E0F-5942-ABA0-9CEEAF5563D6}"/>
              </a:ext>
            </a:extLst>
          </p:cNvPr>
          <p:cNvSpPr txBox="1"/>
          <p:nvPr/>
        </p:nvSpPr>
        <p:spPr>
          <a:xfrm>
            <a:off x="399679" y="2008777"/>
            <a:ext cx="1418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Building Blocks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4A42A-8D01-324D-9E1F-8049F640719D}"/>
              </a:ext>
            </a:extLst>
          </p:cNvPr>
          <p:cNvSpPr txBox="1"/>
          <p:nvPr/>
        </p:nvSpPr>
        <p:spPr>
          <a:xfrm>
            <a:off x="3862511" y="2009346"/>
            <a:ext cx="780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 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41FE-9522-6648-9C5A-A7431677AA6D}"/>
              </a:ext>
            </a:extLst>
          </p:cNvPr>
          <p:cNvSpPr txBox="1"/>
          <p:nvPr/>
        </p:nvSpPr>
        <p:spPr>
          <a:xfrm>
            <a:off x="7603013" y="1904902"/>
            <a:ext cx="974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Platform</a:t>
            </a:r>
          </a:p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YouTube-8M on AI Platform. Continuing the YouTube-8M exploration… | by  Warrick | Google Cloud - Community | Medium">
            <a:hlinkClick r:id="rId2"/>
            <a:extLst>
              <a:ext uri="{FF2B5EF4-FFF2-40B4-BE49-F238E27FC236}">
                <a16:creationId xmlns:a16="http://schemas.microsoft.com/office/drawing/2014/main" id="{154CEA7C-D164-3440-A59C-8D94BD81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08" y="2424539"/>
            <a:ext cx="61551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rick, clock&#10;&#10;Description automatically generated">
            <a:extLst>
              <a:ext uri="{FF2B5EF4-FFF2-40B4-BE49-F238E27FC236}">
                <a16:creationId xmlns:a16="http://schemas.microsoft.com/office/drawing/2014/main" id="{CF696772-E5E7-5D4F-A3F6-5876E85DF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81" y="3163218"/>
            <a:ext cx="664164" cy="69924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235F11E-796A-F243-A31C-5AA0260F4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567" y="2353896"/>
            <a:ext cx="671939" cy="60810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6133F44-37B7-1F44-9E86-F7016CBC7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427" y="2362200"/>
            <a:ext cx="4699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C710F71-E75E-2E4C-8DC5-B52308400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958" y="2581176"/>
            <a:ext cx="4699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F5B377C-E800-0B4C-BAD5-88228DE56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427" y="2803514"/>
            <a:ext cx="4699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070E53A-FBA2-7447-AB9B-B9E665B33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958" y="3030795"/>
            <a:ext cx="469900" cy="4191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A57B9A9-2B62-8D4C-A160-F25EC836F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7513" y="2334757"/>
            <a:ext cx="469900" cy="431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72531D5-4B25-9B4A-9C30-A331B86657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3489" y="2790726"/>
            <a:ext cx="469900" cy="431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A8AE247-557B-6349-8778-7B587C17D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50020" y="2557007"/>
            <a:ext cx="469900" cy="4191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9F12437-7121-BB4B-85BD-AD79B4B2B8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489" y="3240345"/>
            <a:ext cx="469900" cy="431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7A13306-7EB0-894E-88E0-F776A473CB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0020" y="3013276"/>
            <a:ext cx="469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AD0-2939-5744-B338-49DC1744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75CF2F-E1C1-5A40-AC73-72F6085B9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024" y="0"/>
            <a:ext cx="7418122" cy="4650167"/>
          </a:xfrm>
        </p:spPr>
      </p:pic>
    </p:spTree>
    <p:extLst>
      <p:ext uri="{BB962C8B-B14F-4D97-AF65-F5344CB8AC3E}">
        <p14:creationId xmlns:p14="http://schemas.microsoft.com/office/powerpoint/2010/main" val="323725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3E8B-91D8-0E4B-9215-52A682A8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API Example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5D87E9-301C-FB44-BD9D-5EF91A427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014" y="219830"/>
            <a:ext cx="5835025" cy="4439255"/>
          </a:xfrm>
        </p:spPr>
      </p:pic>
      <p:pic>
        <p:nvPicPr>
          <p:cNvPr id="7" name="Picture 6" descr="A picture containing fence, mammal, panda, outdoor&#10;&#10;Description automatically generated">
            <a:extLst>
              <a:ext uri="{FF2B5EF4-FFF2-40B4-BE49-F238E27FC236}">
                <a16:creationId xmlns:a16="http://schemas.microsoft.com/office/drawing/2014/main" id="{A87595EC-A060-E549-ABF5-8BD0E3E8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6" y="1672045"/>
            <a:ext cx="3033386" cy="17033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7D4188-848D-6F42-9077-A6F2C5F15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119" y="3726122"/>
            <a:ext cx="469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D84F-EB4B-DA40-A71C-52FF3B0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API Results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6BEC2-54C8-844D-8AE5-CD485589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3"/>
            <a:ext cx="4577465" cy="2400447"/>
          </a:xfrm>
          <a:prstGeom prst="rect">
            <a:avLst/>
          </a:prstGeom>
        </p:spPr>
      </p:pic>
      <p:pic>
        <p:nvPicPr>
          <p:cNvPr id="8" name="Picture 7" descr="A screenshot of a cat&#10;&#10;Description automatically generated">
            <a:extLst>
              <a:ext uri="{FF2B5EF4-FFF2-40B4-BE49-F238E27FC236}">
                <a16:creationId xmlns:a16="http://schemas.microsoft.com/office/drawing/2014/main" id="{D7EEEE41-80DB-CE4A-B4CE-3293CBA5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7" y="219831"/>
            <a:ext cx="4544293" cy="2708556"/>
          </a:xfrm>
          <a:prstGeom prst="rect">
            <a:avLst/>
          </a:prstGeom>
        </p:spPr>
      </p:pic>
      <p:pic>
        <p:nvPicPr>
          <p:cNvPr id="10" name="Picture 9" descr="A screenshot of a cat&#10;&#10;Description automatically generated">
            <a:extLst>
              <a:ext uri="{FF2B5EF4-FFF2-40B4-BE49-F238E27FC236}">
                <a16:creationId xmlns:a16="http://schemas.microsoft.com/office/drawing/2014/main" id="{FFEDB3A9-5462-4749-86DB-AD1CAD53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8366"/>
            <a:ext cx="4572000" cy="269513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BFAFC-45A1-F142-A3F4-1290480C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571749"/>
            <a:ext cx="439274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4AD-B21C-8C4A-952B-7E723229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16EC3-2464-DD4C-8628-B5672F593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839" y="219832"/>
            <a:ext cx="7647540" cy="4529770"/>
          </a:xfrm>
        </p:spPr>
      </p:pic>
    </p:spTree>
    <p:extLst>
      <p:ext uri="{BB962C8B-B14F-4D97-AF65-F5344CB8AC3E}">
        <p14:creationId xmlns:p14="http://schemas.microsoft.com/office/powerpoint/2010/main" val="175780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3E8B-91D8-0E4B-9215-52A682A8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9751-5628-9A41-80F6-EB579E86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(pre-trained only)</a:t>
            </a:r>
          </a:p>
          <a:p>
            <a:r>
              <a:rPr lang="en-US" dirty="0"/>
              <a:t>Shot Change Detection</a:t>
            </a:r>
          </a:p>
          <a:p>
            <a:r>
              <a:rPr lang="en-US" dirty="0"/>
              <a:t>Object detection and tracking</a:t>
            </a:r>
          </a:p>
          <a:p>
            <a:r>
              <a:rPr lang="en-US" dirty="0"/>
              <a:t>Text detection and OCR</a:t>
            </a:r>
          </a:p>
          <a:p>
            <a:r>
              <a:rPr lang="en-US" dirty="0"/>
              <a:t>Explicit content</a:t>
            </a:r>
          </a:p>
          <a:p>
            <a:r>
              <a:rPr lang="en-US" dirty="0"/>
              <a:t>Automated Closed Captions (transcribe)</a:t>
            </a:r>
          </a:p>
          <a:p>
            <a:r>
              <a:rPr lang="en-US" dirty="0"/>
              <a:t>Logo Recognition</a:t>
            </a:r>
          </a:p>
          <a:p>
            <a:r>
              <a:rPr lang="en-US" dirty="0"/>
              <a:t>Celebrity Recognition (limited access)</a:t>
            </a:r>
          </a:p>
          <a:p>
            <a:r>
              <a:rPr lang="en-US" dirty="0"/>
              <a:t>Face Detection</a:t>
            </a:r>
          </a:p>
          <a:p>
            <a:r>
              <a:rPr lang="en-US" dirty="0"/>
              <a:t>Person + pose (Beta)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3163CBA-1C30-5E49-BDC1-812F837B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3" y="310312"/>
            <a:ext cx="3863658" cy="40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D858-5AD2-7F40-8B77-A1C8C61A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Text to Speech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60157-024E-DE4E-90B5-4DF1D4D94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83" y="902231"/>
            <a:ext cx="8093247" cy="29352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D8FD5-5524-FE44-971A-990537C85A04}"/>
              </a:ext>
            </a:extLst>
          </p:cNvPr>
          <p:cNvSpPr txBox="1"/>
          <p:nvPr/>
        </p:nvSpPr>
        <p:spPr>
          <a:xfrm>
            <a:off x="3070505" y="3941187"/>
            <a:ext cx="30584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/text-to-speech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A5947F3-1D22-374C-A97B-FA9C50BA3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958" y="219830"/>
            <a:ext cx="629796" cy="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57DF-76E1-5347-9392-B3E8C3E3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Speech to Text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04BE73-0DAF-8447-A2BC-0D29C64E5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994860"/>
            <a:ext cx="8715375" cy="2917242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7A189C-C89D-824F-B713-4C4C7656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3742" y="219830"/>
            <a:ext cx="765114" cy="6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5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E8E7C3B-703F-4642-B9BD-BB49AB856D2A}"/>
              </a:ext>
            </a:extLst>
          </p:cNvPr>
          <p:cNvSpPr/>
          <p:nvPr/>
        </p:nvSpPr>
        <p:spPr>
          <a:xfrm>
            <a:off x="5321377" y="612140"/>
            <a:ext cx="3328827" cy="3328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195D-03C1-4E40-B4EF-DB5393CB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1052036"/>
            <a:ext cx="8714943" cy="682400"/>
          </a:xfrm>
        </p:spPr>
        <p:txBody>
          <a:bodyPr/>
          <a:lstStyle/>
          <a:p>
            <a:r>
              <a:rPr lang="en-US" dirty="0"/>
              <a:t>Jeff Cordes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AC461-3087-2C41-B215-903DF152FCAF}"/>
              </a:ext>
            </a:extLst>
          </p:cNvPr>
          <p:cNvSpPr txBox="1"/>
          <p:nvPr/>
        </p:nvSpPr>
        <p:spPr>
          <a:xfrm>
            <a:off x="242236" y="1734436"/>
            <a:ext cx="486672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been with Insight Digital Innovation since Jan 2018</a:t>
            </a:r>
          </a:p>
          <a:p>
            <a:endParaRPr lang="en-US" dirty="0"/>
          </a:p>
          <a:p>
            <a:r>
              <a:rPr lang="en-US" dirty="0"/>
              <a:t>Architect I – Apps and Infrastructure</a:t>
            </a:r>
          </a:p>
          <a:p>
            <a:endParaRPr lang="en-US" dirty="0"/>
          </a:p>
          <a:p>
            <a:r>
              <a:rPr lang="en-US" dirty="0"/>
              <a:t>Leader of Intelligent Apps Guild with Nick </a:t>
            </a:r>
            <a:r>
              <a:rPr lang="en-US" dirty="0" err="1"/>
              <a:t>Fahrig</a:t>
            </a:r>
            <a:r>
              <a:rPr lang="en-US" dirty="0"/>
              <a:t> and Frank Sikorski</a:t>
            </a:r>
          </a:p>
          <a:p>
            <a:endParaRPr lang="en-US" dirty="0"/>
          </a:p>
          <a:p>
            <a:r>
              <a:rPr lang="en-US" dirty="0"/>
              <a:t>Current Project:</a:t>
            </a:r>
          </a:p>
          <a:p>
            <a:r>
              <a:rPr lang="en-US" dirty="0"/>
              <a:t>Multi-Cloud Chat (GCP + Azure) Paychex</a:t>
            </a:r>
          </a:p>
          <a:p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11CDC0-2487-3A42-9590-07BCB922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5491" y="501333"/>
            <a:ext cx="3836273" cy="3840533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21894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A613-12FC-DA4B-B063-D73430CC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- </a:t>
            </a:r>
            <a:r>
              <a:rPr lang="en-US" dirty="0" err="1"/>
              <a:t>Dialogflow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FAD463-A7FA-1447-BCEF-A9C4BD1E3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2925" y="2237581"/>
            <a:ext cx="469900" cy="4318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CC88B-C7ED-BC42-9353-0D918EF7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29" y="768552"/>
            <a:ext cx="4742788" cy="201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08475-C24D-6A45-A860-3D5CA256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89" y="2871671"/>
            <a:ext cx="4963210" cy="227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39CAD-C0E9-2D49-972A-AE22CFFC7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837" y="768552"/>
            <a:ext cx="3207604" cy="182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5467D-51A1-3F45-AE66-30380E290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717" y="2978352"/>
            <a:ext cx="1584764" cy="16906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9DE0CA1-9D48-2A4E-8C97-735123764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498" y="219830"/>
            <a:ext cx="597138" cy="5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9622-52D6-A741-AEE4-56DEF533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</a:t>
            </a:r>
            <a:r>
              <a:rPr lang="en-US" dirty="0" err="1"/>
              <a:t>Dialogflow</a:t>
            </a:r>
            <a:r>
              <a:rPr lang="en-US" dirty="0"/>
              <a:t> CX (Beta)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476AED-3A73-B040-9310-E319E3755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42" y="902231"/>
            <a:ext cx="7409116" cy="3623232"/>
          </a:xfrm>
        </p:spPr>
      </p:pic>
    </p:spTree>
    <p:extLst>
      <p:ext uri="{BB962C8B-B14F-4D97-AF65-F5344CB8AC3E}">
        <p14:creationId xmlns:p14="http://schemas.microsoft.com/office/powerpoint/2010/main" val="297090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6004-AE6B-1F47-9D05-898B84D8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-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58AF-D243-AE47-9A58-E734174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50 languages</a:t>
            </a:r>
          </a:p>
          <a:p>
            <a:r>
              <a:rPr lang="en-US" dirty="0"/>
              <a:t>Language Detection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Glossary support (brand related content)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B3F1A8-E9A9-A049-9B5E-C4DBDECE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261" y="433854"/>
            <a:ext cx="1767188" cy="15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D881-1F5A-D241-9E30-A491F7F0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- Natural Language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545FF-1503-CC4C-AD75-B3BBE8614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59" y="1139911"/>
            <a:ext cx="4204777" cy="310135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0D451-B75D-8E4C-AE33-CC236753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36" y="902231"/>
            <a:ext cx="4526728" cy="35034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52123B-74E6-074C-A008-6C9598CB2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5" y="219831"/>
            <a:ext cx="662446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4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5E96-3619-B64E-8828-DC3851DD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– Natural Language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B0E44D2-94DA-FB49-B949-D6985735A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36" y="902231"/>
            <a:ext cx="5424525" cy="293528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BBDC29-A8B9-1049-9192-07EE83FA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61" y="1263541"/>
            <a:ext cx="4379296" cy="14194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8AC988B-594C-8B45-B9C3-03673EF61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5" y="219831"/>
            <a:ext cx="662446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FAE5-7732-E749-BF9E-E96CC96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Recommendations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C39E0B-6A5A-BB40-B54A-779FF005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19" y="985838"/>
            <a:ext cx="8809052" cy="3647946"/>
          </a:xfrm>
        </p:spPr>
      </p:pic>
    </p:spTree>
    <p:extLst>
      <p:ext uri="{BB962C8B-B14F-4D97-AF65-F5344CB8AC3E}">
        <p14:creationId xmlns:p14="http://schemas.microsoft.com/office/powerpoint/2010/main" val="2281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0257-0100-C441-B0A8-C2AE135C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0C8C-7DCB-E943-B5E6-925281EE3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Setup initial project and IAM in GCP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to use Vision and video inference through python SDK And REST</a:t>
            </a:r>
          </a:p>
        </p:txBody>
      </p:sp>
    </p:spTree>
    <p:extLst>
      <p:ext uri="{BB962C8B-B14F-4D97-AF65-F5344CB8AC3E}">
        <p14:creationId xmlns:p14="http://schemas.microsoft.com/office/powerpoint/2010/main" val="152200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4CB9-D922-D648-861F-E9E0F63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ML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0986B7FA-24EB-C247-A424-90988C9D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270" y="1276700"/>
            <a:ext cx="2540000" cy="2298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FFA5F-269C-5142-BB05-8E6C8D1B3985}"/>
              </a:ext>
            </a:extLst>
          </p:cNvPr>
          <p:cNvSpPr txBox="1"/>
          <p:nvPr/>
        </p:nvSpPr>
        <p:spPr>
          <a:xfrm>
            <a:off x="344730" y="1276700"/>
            <a:ext cx="5680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your own custom machine learning models with an easy-to-use graphical interface.</a:t>
            </a:r>
          </a:p>
        </p:txBody>
      </p:sp>
    </p:spTree>
    <p:extLst>
      <p:ext uri="{BB962C8B-B14F-4D97-AF65-F5344CB8AC3E}">
        <p14:creationId xmlns:p14="http://schemas.microsoft.com/office/powerpoint/2010/main" val="408806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21AC-83A3-B344-89C0-33B0855B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BB14BB-4C83-0D46-8013-D70552935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205" y="0"/>
            <a:ext cx="7601589" cy="4645416"/>
          </a:xfrm>
        </p:spPr>
      </p:pic>
    </p:spTree>
    <p:extLst>
      <p:ext uri="{BB962C8B-B14F-4D97-AF65-F5344CB8AC3E}">
        <p14:creationId xmlns:p14="http://schemas.microsoft.com/office/powerpoint/2010/main" val="301724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D0F0-2E5C-5D4A-B72E-1C7970BD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For Dataset Creation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74E50C-09D6-4540-9CE5-006ADB4F0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38" y="985838"/>
            <a:ext cx="7802937" cy="3472951"/>
          </a:xfrm>
        </p:spPr>
      </p:pic>
    </p:spTree>
    <p:extLst>
      <p:ext uri="{BB962C8B-B14F-4D97-AF65-F5344CB8AC3E}">
        <p14:creationId xmlns:p14="http://schemas.microsoft.com/office/powerpoint/2010/main" val="333253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3BA9-DCED-D84A-A4BE-8885CE443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Democratizing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2937C-B8F1-604F-9899-77118A9FE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5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3E80-B43E-BD4C-A28A-AB5A6ED9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For Dataset Creation</a:t>
            </a:r>
          </a:p>
        </p:txBody>
      </p:sp>
      <p:pic>
        <p:nvPicPr>
          <p:cNvPr id="5" name="Content Placeholder 4" descr="A screen shot of a dog&#10;&#10;Description automatically generated">
            <a:extLst>
              <a:ext uri="{FF2B5EF4-FFF2-40B4-BE49-F238E27FC236}">
                <a16:creationId xmlns:a16="http://schemas.microsoft.com/office/drawing/2014/main" id="{C1B9AD27-BB78-324E-A2CC-D00134950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7" y="902231"/>
            <a:ext cx="6874186" cy="3816675"/>
          </a:xfrm>
        </p:spPr>
      </p:pic>
    </p:spTree>
    <p:extLst>
      <p:ext uri="{BB962C8B-B14F-4D97-AF65-F5344CB8AC3E}">
        <p14:creationId xmlns:p14="http://schemas.microsoft.com/office/powerpoint/2010/main" val="833473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BD72-FF4C-0E4F-AAE2-25D95B0D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Evaluate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63C8FA-9B6E-1249-8B11-B5D5C5BC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92"/>
            <a:ext cx="9144000" cy="34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4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597B-10FB-1E43-ACDA-5090DB5E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Image classification training costs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076C-6C42-7849-AB2A-239C52AF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The cost for </a:t>
            </a:r>
            <a:r>
              <a:rPr lang="en-US" sz="1200" dirty="0" err="1"/>
              <a:t>AutoML</a:t>
            </a:r>
            <a:r>
              <a:rPr lang="en-US" sz="1200" dirty="0"/>
              <a:t> Vision Image Classification model training is $3.15 per node hour.</a:t>
            </a:r>
          </a:p>
          <a:p>
            <a:r>
              <a:rPr lang="en-US" sz="1200" dirty="0"/>
              <a:t>For each unit of time, we use 8 nodes in parallel, where each node is equivalent to a n1-standard-8 machine with an attached NVIDIA® Tesla® V100 GPU. See Table below*.</a:t>
            </a:r>
          </a:p>
          <a:p>
            <a:r>
              <a:rPr lang="en-US" sz="1200" dirty="0"/>
              <a:t>The time required to train your model depends on the size and complexity of your training data. Many customer find that 8 node hours (approximately 1 "wall clock" hour) is sufficient to build an experimental model. Additional training time increases accuracy to a production level. The early stopping feature ensures that training stops when further accuracy improvement is not possible.</a:t>
            </a:r>
          </a:p>
          <a:p>
            <a:r>
              <a:rPr lang="en-US" sz="1200" dirty="0"/>
              <a:t>You pay only for the compute hours used; if training fails for any reason other than a user-initiated cancellation, you will not be billed for the time. You will be charged for training time if you cancel the operation.</a:t>
            </a:r>
          </a:p>
          <a:p>
            <a:r>
              <a:rPr lang="en-US" sz="1200" b="1" dirty="0"/>
              <a:t>Training example</a:t>
            </a:r>
          </a:p>
          <a:p>
            <a:r>
              <a:rPr lang="en-US" sz="1200" dirty="0"/>
              <a:t>Example 1 - Cloud model with resumable training</a:t>
            </a:r>
          </a:p>
          <a:p>
            <a:r>
              <a:rPr lang="en-US" sz="1200" dirty="0"/>
              <a:t>You trained a Cloud Image Classification model for experimental use with </a:t>
            </a:r>
            <a:r>
              <a:rPr lang="en-US" sz="1200" b="1" dirty="0"/>
              <a:t>40 node hours</a:t>
            </a:r>
            <a:r>
              <a:rPr lang="en-US" sz="1200" dirty="0"/>
              <a:t>, and two days later spent </a:t>
            </a:r>
            <a:r>
              <a:rPr lang="en-US" sz="1200" b="1" dirty="0"/>
              <a:t>16 node hours</a:t>
            </a:r>
            <a:r>
              <a:rPr lang="en-US" sz="1200" dirty="0"/>
              <a:t> of resumable training to get it ready for production use.</a:t>
            </a:r>
          </a:p>
          <a:p>
            <a:r>
              <a:rPr lang="en-US" sz="1200" dirty="0"/>
              <a:t>You will receive a bill that shows:</a:t>
            </a:r>
          </a:p>
          <a:p>
            <a:r>
              <a:rPr lang="en-US" sz="1200" dirty="0"/>
              <a:t>($3.15 per node hour) * (40 node hours) = </a:t>
            </a:r>
            <a:r>
              <a:rPr lang="en-US" sz="1200" b="1" dirty="0"/>
              <a:t>$126.00 for the initial training</a:t>
            </a:r>
            <a:endParaRPr lang="en-US" sz="1200" dirty="0"/>
          </a:p>
          <a:p>
            <a:r>
              <a:rPr lang="en-US" sz="1200" dirty="0"/>
              <a:t>($3.15 per node hour) * (16 node hours) = </a:t>
            </a:r>
            <a:r>
              <a:rPr lang="en-US" sz="1200" b="1" dirty="0"/>
              <a:t>$50.40 for the resumable training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630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FAA1-8050-FE41-B822-D8769A7D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on trained model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CBCA8A-177F-4544-8CF9-B295A1A8E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754218"/>
            <a:ext cx="5857085" cy="4169451"/>
          </a:xfrm>
        </p:spPr>
      </p:pic>
    </p:spTree>
    <p:extLst>
      <p:ext uri="{BB962C8B-B14F-4D97-AF65-F5344CB8AC3E}">
        <p14:creationId xmlns:p14="http://schemas.microsoft.com/office/powerpoint/2010/main" val="3540610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3ADB-54B3-7A47-9768-E7B29354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 of model use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6B1768-57D3-F646-810F-24998A69C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744" y="977129"/>
            <a:ext cx="7017514" cy="3655831"/>
          </a:xfrm>
        </p:spPr>
      </p:pic>
    </p:spTree>
    <p:extLst>
      <p:ext uri="{BB962C8B-B14F-4D97-AF65-F5344CB8AC3E}">
        <p14:creationId xmlns:p14="http://schemas.microsoft.com/office/powerpoint/2010/main" val="1103230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BC67-DB13-C349-BB76-1ED48F96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Platform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50CB9-D902-5D4B-A5A2-D7CCB469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1068796"/>
            <a:ext cx="8715375" cy="2769371"/>
          </a:xfrm>
        </p:spPr>
      </p:pic>
    </p:spTree>
    <p:extLst>
      <p:ext uri="{BB962C8B-B14F-4D97-AF65-F5344CB8AC3E}">
        <p14:creationId xmlns:p14="http://schemas.microsoft.com/office/powerpoint/2010/main" val="455303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ECDD-EB9B-3B48-8706-B1BAE503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Platform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0036-7FEF-6C40-86AF-4E80037B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2791807" cy="3315878"/>
          </a:xfrm>
        </p:spPr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 err="1"/>
              <a:t>BigQuery</a:t>
            </a:r>
            <a:r>
              <a:rPr lang="en-US" dirty="0"/>
              <a:t>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/>
              <a:t>Data Labeling Service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AI platform notebooks</a:t>
            </a:r>
          </a:p>
          <a:p>
            <a:pPr lvl="1"/>
            <a:r>
              <a:rPr lang="en-US" dirty="0"/>
              <a:t>AI platform training</a:t>
            </a:r>
          </a:p>
          <a:p>
            <a:r>
              <a:rPr lang="en-US" dirty="0"/>
              <a:t>Validate</a:t>
            </a:r>
          </a:p>
          <a:p>
            <a:pPr lvl="1"/>
            <a:r>
              <a:rPr lang="en-US" dirty="0"/>
              <a:t>Explainable AI</a:t>
            </a:r>
          </a:p>
          <a:p>
            <a:pPr lvl="1"/>
            <a:r>
              <a:rPr lang="en-US" dirty="0"/>
              <a:t>AI Platform </a:t>
            </a:r>
            <a:r>
              <a:rPr lang="en-US" dirty="0" err="1"/>
              <a:t>Vizer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F8C66-98E9-474F-B016-2408FE07120C}"/>
              </a:ext>
            </a:extLst>
          </p:cNvPr>
          <p:cNvSpPr txBox="1">
            <a:spLocks/>
          </p:cNvSpPr>
          <p:nvPr/>
        </p:nvSpPr>
        <p:spPr>
          <a:xfrm>
            <a:off x="4031358" y="986156"/>
            <a:ext cx="3318676" cy="3315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Deploy</a:t>
            </a:r>
          </a:p>
          <a:p>
            <a:pPr lvl="1"/>
            <a:r>
              <a:rPr lang="en-US" dirty="0"/>
              <a:t>AI platform prediction</a:t>
            </a:r>
          </a:p>
          <a:p>
            <a:pPr lvl="1"/>
            <a:r>
              <a:rPr lang="en-US" dirty="0" err="1"/>
              <a:t>AutoML</a:t>
            </a:r>
            <a:r>
              <a:rPr lang="en-US" dirty="0"/>
              <a:t> Edge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Enterprise</a:t>
            </a:r>
          </a:p>
          <a:p>
            <a:r>
              <a:rPr lang="en-US" dirty="0"/>
              <a:t>ML Ops</a:t>
            </a:r>
          </a:p>
          <a:p>
            <a:pPr lvl="1"/>
            <a:r>
              <a:rPr lang="en-US" dirty="0"/>
              <a:t>AI Platform pipelines</a:t>
            </a:r>
          </a:p>
          <a:p>
            <a:pPr lvl="1"/>
            <a:r>
              <a:rPr lang="en-US" dirty="0" err="1"/>
              <a:t>Continuious</a:t>
            </a:r>
            <a:r>
              <a:rPr lang="en-US" dirty="0"/>
              <a:t> evaluation</a:t>
            </a:r>
          </a:p>
          <a:p>
            <a:pPr lvl="1"/>
            <a:r>
              <a:rPr lang="en-US" dirty="0"/>
              <a:t>Deep Learning VM</a:t>
            </a:r>
          </a:p>
          <a:p>
            <a:pPr lvl="1"/>
            <a:r>
              <a:rPr lang="en-US" dirty="0"/>
              <a:t>Deep Learning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51055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D051-4B61-7E4B-8067-0C68C6D7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327C2-718C-2D4E-B4A1-1D8E680AA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483" y="219831"/>
            <a:ext cx="6588448" cy="4337468"/>
          </a:xfrm>
        </p:spPr>
      </p:pic>
    </p:spTree>
    <p:extLst>
      <p:ext uri="{BB962C8B-B14F-4D97-AF65-F5344CB8AC3E}">
        <p14:creationId xmlns:p14="http://schemas.microsoft.com/office/powerpoint/2010/main" val="26368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0FCB6-6116-764A-8675-AB70B5E54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87538" cy="701450"/>
          </a:xfrm>
        </p:spPr>
        <p:txBody>
          <a:bodyPr>
            <a:no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7786C0-F714-424D-AB22-E601D0AEF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87538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92C0BA-897E-7449-87B1-B5C0D9C5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061" y="1613571"/>
            <a:ext cx="7500135" cy="1916357"/>
          </a:xfrm>
        </p:spPr>
        <p:txBody>
          <a:bodyPr>
            <a:noAutofit/>
          </a:bodyPr>
          <a:lstStyle/>
          <a:p>
            <a:r>
              <a:rPr lang="en-US" sz="4200" dirty="0"/>
              <a:t>Our mission is to empower every enterprise to transform their business with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CCB17-038B-6E4A-A96B-AE2B8E9C1889}"/>
              </a:ext>
            </a:extLst>
          </p:cNvPr>
          <p:cNvSpPr/>
          <p:nvPr/>
        </p:nvSpPr>
        <p:spPr>
          <a:xfrm>
            <a:off x="7057863" y="2275833"/>
            <a:ext cx="2425664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" panose="02090604020004020304" pitchFamily="18" charset="77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156A-B8EC-AA43-8272-5CC06C1F84D4}"/>
              </a:ext>
            </a:extLst>
          </p:cNvPr>
          <p:cNvSpPr/>
          <p:nvPr/>
        </p:nvSpPr>
        <p:spPr>
          <a:xfrm>
            <a:off x="-308449" y="-1105064"/>
            <a:ext cx="2425665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" panose="02090604020004020304" pitchFamily="18" charset="77"/>
              </a:rPr>
              <a:t>“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7BA58B-E9BF-AE41-B42F-75DE6689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-172827"/>
            <a:ext cx="3452115" cy="1812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1D923-6D1D-A942-8829-63FABD44D611}"/>
              </a:ext>
            </a:extLst>
          </p:cNvPr>
          <p:cNvSpPr txBox="1"/>
          <p:nvPr/>
        </p:nvSpPr>
        <p:spPr>
          <a:xfrm>
            <a:off x="4448710" y="3686295"/>
            <a:ext cx="314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Cloud AI Team</a:t>
            </a:r>
          </a:p>
        </p:txBody>
      </p:sp>
    </p:spTree>
    <p:extLst>
      <p:ext uri="{BB962C8B-B14F-4D97-AF65-F5344CB8AC3E}">
        <p14:creationId xmlns:p14="http://schemas.microsoft.com/office/powerpoint/2010/main" val="55345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637B83-FEE4-1443-9CC5-724D98DE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13"/>
            <a:ext cx="9144000" cy="255567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DE3CB8-7512-F64B-B781-D24D866D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9" y="-224198"/>
            <a:ext cx="3452115" cy="18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1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C914-74D7-E148-ACC3-81EE20F9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41326" cy="701450"/>
          </a:xfrm>
        </p:spPr>
        <p:txBody>
          <a:bodyPr>
            <a:noAutofit/>
          </a:bodyPr>
          <a:lstStyle/>
          <a:p>
            <a:r>
              <a:rPr lang="en-US" dirty="0"/>
              <a:t>Google Cloud AI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864B8-8112-E647-A9A5-9A571EEE7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41326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2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56E9-A8B4-4647-A46C-A364BF9B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Tensor Processing Units (TPU)</a:t>
            </a:r>
          </a:p>
        </p:txBody>
      </p:sp>
      <p:pic>
        <p:nvPicPr>
          <p:cNvPr id="5" name="Content Placeholder 4" descr="A picture containing building, filled, sitting, long&#10;&#10;Description automatically generated">
            <a:extLst>
              <a:ext uri="{FF2B5EF4-FFF2-40B4-BE49-F238E27FC236}">
                <a16:creationId xmlns:a16="http://schemas.microsoft.com/office/drawing/2014/main" id="{A43D055C-3729-6545-9A51-BB4718C4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702" y="1191321"/>
            <a:ext cx="5058477" cy="2935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C8D11-93EE-FA42-9F32-EE31CD5BCDDB}"/>
              </a:ext>
            </a:extLst>
          </p:cNvPr>
          <p:cNvSpPr txBox="1"/>
          <p:nvPr/>
        </p:nvSpPr>
        <p:spPr>
          <a:xfrm>
            <a:off x="242236" y="1175214"/>
            <a:ext cx="3507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built the Tensor Processing Unit (TPU) in order to make it possible for anyone to achieve similar breakthroughs. Cloud TPU is the custom-designed machine learning ASIC that powers Google products like Translate, Photos, Search, Assistant, and Gmail. </a:t>
            </a:r>
          </a:p>
        </p:txBody>
      </p:sp>
    </p:spTree>
    <p:extLst>
      <p:ext uri="{BB962C8B-B14F-4D97-AF65-F5344CB8AC3E}">
        <p14:creationId xmlns:p14="http://schemas.microsoft.com/office/powerpoint/2010/main" val="4203893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A6AE-CAC7-E540-B33C-1BFDDD70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TPU Benchmarks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2B992-7F7A-0F4F-80EF-61CA7AF85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967" y="1073284"/>
            <a:ext cx="5840065" cy="3508119"/>
          </a:xfrm>
        </p:spPr>
      </p:pic>
    </p:spTree>
    <p:extLst>
      <p:ext uri="{BB962C8B-B14F-4D97-AF65-F5344CB8AC3E}">
        <p14:creationId xmlns:p14="http://schemas.microsoft.com/office/powerpoint/2010/main" val="164079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892D-BCA2-434D-BA4B-AC987CD3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TPU Offerings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6B23-6B98-8F42-A664-117132D5C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842" y="996112"/>
            <a:ext cx="5208316" cy="3729710"/>
          </a:xfrm>
        </p:spPr>
      </p:pic>
    </p:spTree>
    <p:extLst>
      <p:ext uri="{BB962C8B-B14F-4D97-AF65-F5344CB8AC3E}">
        <p14:creationId xmlns:p14="http://schemas.microsoft.com/office/powerpoint/2010/main" val="43065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5547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2554</TotalTime>
  <Words>635</Words>
  <Application>Microsoft Macintosh PowerPoint</Application>
  <PresentationFormat>On-screen Show (16:9)</PresentationFormat>
  <Paragraphs>101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American Typewriter</vt:lpstr>
      <vt:lpstr>Arial</vt:lpstr>
      <vt:lpstr>Arial Regular</vt:lpstr>
      <vt:lpstr>Calibri</vt:lpstr>
      <vt:lpstr>Office Theme</vt:lpstr>
      <vt:lpstr>AI on Google Could </vt:lpstr>
      <vt:lpstr>Jeff Cordes</vt:lpstr>
      <vt:lpstr>Democratizing AI</vt:lpstr>
      <vt:lpstr>Our mission is to empower every enterprise to transform their business with AI</vt:lpstr>
      <vt:lpstr>PowerPoint Presentation</vt:lpstr>
      <vt:lpstr>Google Cloud AI Infrastructure</vt:lpstr>
      <vt:lpstr>Powered By Tensor Processing Units (TPU)</vt:lpstr>
      <vt:lpstr>TPU Benchmarks</vt:lpstr>
      <vt:lpstr>Cloud TPU Offerings</vt:lpstr>
      <vt:lpstr>Edge TPU Offerings</vt:lpstr>
      <vt:lpstr>Google Cloud AI Tools</vt:lpstr>
      <vt:lpstr>Google Cloud AI Tools</vt:lpstr>
      <vt:lpstr>PowerPoint Presentation</vt:lpstr>
      <vt:lpstr>Vision API Example</vt:lpstr>
      <vt:lpstr>Vision API Results</vt:lpstr>
      <vt:lpstr>PowerPoint Presentation</vt:lpstr>
      <vt:lpstr>Video Features</vt:lpstr>
      <vt:lpstr>Conversation – Text to Speech</vt:lpstr>
      <vt:lpstr>Conversation – Speech to Text</vt:lpstr>
      <vt:lpstr>Conversation - Dialogflow</vt:lpstr>
      <vt:lpstr>Conversation – Dialogflow CX (Beta)</vt:lpstr>
      <vt:lpstr>Language - Translation</vt:lpstr>
      <vt:lpstr>Language - Natural Language</vt:lpstr>
      <vt:lpstr>Language – Natural Language</vt:lpstr>
      <vt:lpstr>Data - Recommendations</vt:lpstr>
      <vt:lpstr>Demo  </vt:lpstr>
      <vt:lpstr>Auto ML</vt:lpstr>
      <vt:lpstr>PowerPoint Presentation</vt:lpstr>
      <vt:lpstr>User Interface For Dataset Creation</vt:lpstr>
      <vt:lpstr>User Interface For Dataset Creation</vt:lpstr>
      <vt:lpstr>Train and Evaluate</vt:lpstr>
      <vt:lpstr>Image classification training costs</vt:lpstr>
      <vt:lpstr>Inference on trained model</vt:lpstr>
      <vt:lpstr>Code examples of model use</vt:lpstr>
      <vt:lpstr>AI Platform</vt:lpstr>
      <vt:lpstr>AI Platform Services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Cordes, Jeff</cp:lastModifiedBy>
  <cp:revision>100</cp:revision>
  <dcterms:created xsi:type="dcterms:W3CDTF">2017-04-12T19:34:37Z</dcterms:created>
  <dcterms:modified xsi:type="dcterms:W3CDTF">2020-09-17T14:55:49Z</dcterms:modified>
</cp:coreProperties>
</file>